
<file path=[Content_Types].xml><?xml version="1.0" encoding="utf-8"?>
<Types xmlns="http://schemas.openxmlformats.org/package/2006/content-types">
  <Default Extension="png" ContentType="image/png"/>
  <Default Extension="jpeg" ContentType="image/jpe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6" r:id="rId3"/>
    <p:sldId id="260" r:id="rId4"/>
    <p:sldId id="261" r:id="rId5"/>
    <p:sldId id="262" r:id="rId6"/>
    <p:sldId id="301" r:id="rId7"/>
    <p:sldId id="302" r:id="rId8"/>
    <p:sldId id="264" r:id="rId9"/>
    <p:sldId id="303" r:id="rId10"/>
    <p:sldId id="304" r:id="rId11"/>
    <p:sldId id="305" r:id="rId12"/>
    <p:sldId id="306" r:id="rId13"/>
    <p:sldId id="307" r:id="rId14"/>
    <p:sldId id="308" r:id="rId15"/>
    <p:sldId id="311" r:id="rId16"/>
    <p:sldId id="310" r:id="rId17"/>
    <p:sldId id="318" r:id="rId18"/>
    <p:sldId id="313" r:id="rId19"/>
    <p:sldId id="312" r:id="rId20"/>
    <p:sldId id="314" r:id="rId21"/>
    <p:sldId id="315" r:id="rId22"/>
    <p:sldId id="316" r:id="rId23"/>
    <p:sldId id="317" r:id="rId24"/>
    <p:sldId id="319" r:id="rId25"/>
    <p:sldId id="270" r:id="rId26"/>
    <p:sldId id="321" r:id="rId27"/>
    <p:sldId id="276" r:id="rId28"/>
    <p:sldId id="280" r:id="rId29"/>
    <p:sldId id="323" r:id="rId30"/>
    <p:sldId id="282"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4" autoAdjust="0"/>
    <p:restoredTop sz="94660"/>
  </p:normalViewPr>
  <p:slideViewPr>
    <p:cSldViewPr snapToGrid="0">
      <p:cViewPr varScale="1">
        <p:scale>
          <a:sx n="79" d="100"/>
          <a:sy n="79" d="100"/>
        </p:scale>
        <p:origin x="752" y="68"/>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endParaRPr lang="zh-CN" altLang="en-US" dirty="0" smtClean="0"/>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endParaRPr lang="zh-CN" altLang="en-US" dirty="0" smtClean="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9.emf"/><Relationship Id="rId2" Type="http://schemas.openxmlformats.org/officeDocument/2006/relationships/slideLayout" Target="../slideLayouts/slideLayout2.xml"/><Relationship Id="rId19" Type="http://schemas.microsoft.com/office/2007/relationships/hdphoto" Target="../media/image8.wdp"/><Relationship Id="rId18" Type="http://schemas.openxmlformats.org/officeDocument/2006/relationships/image" Target="../media/image7.png"/><Relationship Id="rId17" Type="http://schemas.openxmlformats.org/officeDocument/2006/relationships/image" Target="../media/image5.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7"/>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0"/>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7"/>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0"/>
          <a:stretch>
            <a:fillRect/>
          </a:stretch>
        </p:blipFill>
        <p:spPr>
          <a:xfrm>
            <a:off x="0" y="1231682"/>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400" dirty="0" smtClean="0">
                <a:latin typeface="楷体" panose="02010609060101010101" charset="-122"/>
                <a:ea typeface="楷体" panose="02010609060101010101" charset="-122"/>
              </a:rPr>
              <a:t>学习资源分享网页应用</a:t>
            </a:r>
            <a:endParaRPr lang="zh-CN" altLang="en-US" sz="4400" dirty="0">
              <a:latin typeface="楷体" panose="02010609060101010101" charset="-122"/>
              <a:ea typeface="楷体" panose="02010609060101010101" charset="-122"/>
            </a:endParaRPr>
          </a:p>
        </p:txBody>
      </p:sp>
      <p:sp>
        <p:nvSpPr>
          <p:cNvPr id="5" name="副标题 4"/>
          <p:cNvSpPr>
            <a:spLocks noGrp="1"/>
          </p:cNvSpPr>
          <p:nvPr>
            <p:ph type="subTitle" idx="1"/>
          </p:nvPr>
        </p:nvSpPr>
        <p:spPr>
          <a:xfrm>
            <a:off x="628650" y="5231765"/>
            <a:ext cx="7886700" cy="408305"/>
          </a:xfrm>
        </p:spPr>
        <p:txBody>
          <a:bodyPr/>
          <a:lstStyle/>
          <a:p>
            <a:pPr marL="0" indent="0" algn="l">
              <a:buNone/>
            </a:pPr>
            <a:r>
              <a:rPr lang="en-US" altLang="zh-CN" dirty="0" smtClean="0">
                <a:latin typeface="楷体" panose="02010609060101010101" charset="-122"/>
                <a:ea typeface="楷体" panose="02010609060101010101" charset="-122"/>
                <a:cs typeface="楷体" panose="02010609060101010101" charset="-122"/>
              </a:rPr>
              <a:t>2018</a:t>
            </a:r>
            <a:r>
              <a:rPr lang="zh-CN" altLang="en-US" dirty="0" smtClean="0">
                <a:latin typeface="楷体" panose="02010609060101010101" charset="-122"/>
                <a:ea typeface="楷体" panose="02010609060101010101" charset="-122"/>
                <a:cs typeface="楷体" panose="02010609060101010101" charset="-122"/>
              </a:rPr>
              <a:t>年</a:t>
            </a:r>
            <a:r>
              <a:rPr lang="en-US" altLang="zh-CN" dirty="0" smtClean="0">
                <a:latin typeface="楷体" panose="02010609060101010101" charset="-122"/>
                <a:ea typeface="楷体" panose="02010609060101010101" charset="-122"/>
                <a:cs typeface="楷体" panose="02010609060101010101" charset="-122"/>
              </a:rPr>
              <a:t>12</a:t>
            </a:r>
            <a:r>
              <a:rPr lang="zh-CN" altLang="en-US" dirty="0" smtClean="0">
                <a:latin typeface="楷体" panose="02010609060101010101" charset="-122"/>
                <a:ea typeface="楷体" panose="02010609060101010101" charset="-122"/>
                <a:cs typeface="楷体" panose="02010609060101010101" charset="-122"/>
              </a:rPr>
              <a:t>月</a:t>
            </a:r>
            <a:endParaRPr lang="zh-CN" altLang="en-US" dirty="0" smtClean="0">
              <a:latin typeface="楷体" panose="02010609060101010101" charset="-122"/>
              <a:ea typeface="楷体" panose="02010609060101010101" charset="-122"/>
              <a:cs typeface="楷体" panose="02010609060101010101" charset="-122"/>
            </a:endParaRPr>
          </a:p>
          <a:p>
            <a:pPr marL="0" indent="0" algn="l">
              <a:buNone/>
            </a:pPr>
            <a:r>
              <a:rPr lang="zh-CN" altLang="en-US" dirty="0">
                <a:latin typeface="楷体" panose="02010609060101010101" charset="-122"/>
                <a:ea typeface="楷体" panose="02010609060101010101" charset="-122"/>
                <a:cs typeface="楷体" panose="02010609060101010101" charset="-122"/>
              </a:rPr>
              <a:t>侯政通，刘亚兰</a:t>
            </a:r>
            <a:endParaRPr lang="zh-CN" altLang="en-US" dirty="0">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8636635" y="6426835"/>
            <a:ext cx="391160" cy="368300"/>
          </a:xfrm>
          <a:prstGeom prst="rect">
            <a:avLst/>
          </a:prstGeom>
          <a:noFill/>
        </p:spPr>
        <p:txBody>
          <a:bodyPr wrap="square" rtlCol="0">
            <a:spAutoFit/>
          </a:bodyPr>
          <a:p>
            <a:fld id="{9A0DB2DC-4C9A-4742-B13C-FB6460FD3503}" type="slidenum">
              <a:rPr lang="zh-CN" altLang="en-US" b="1">
                <a:solidFill>
                  <a:schemeClr val="bg1"/>
                </a:solidFill>
              </a:rPr>
            </a:fld>
            <a:endParaRPr lang="zh-CN"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问卷概览</a:t>
            </a:r>
            <a:r>
              <a:rPr lang="en-US" altLang="zh-CN" sz="2400" dirty="0">
                <a:solidFill>
                  <a:schemeClr val="tx1"/>
                </a:solidFill>
                <a:latin typeface="楷体" panose="02010609060101010101" charset="-122"/>
                <a:ea typeface="楷体" panose="02010609060101010101" charset="-122"/>
              </a:rPr>
              <a:t>2</a:t>
            </a:r>
            <a:r>
              <a:rPr lang="zh-CN" altLang="en-US" sz="2400" dirty="0">
                <a:solidFill>
                  <a:schemeClr val="tx1"/>
                </a:solidFill>
                <a:latin typeface="楷体" panose="02010609060101010101" charset="-122"/>
                <a:ea typeface="楷体" panose="02010609060101010101" charset="-122"/>
              </a:rPr>
              <a:t>：</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Y}[`U5I{[P{VM$L3H@ZW{5"/>
          <p:cNvPicPr>
            <a:picLocks noChangeAspect="1"/>
          </p:cNvPicPr>
          <p:nvPr/>
        </p:nvPicPr>
        <p:blipFill>
          <a:blip r:embed="rId1"/>
          <a:stretch>
            <a:fillRect/>
          </a:stretch>
        </p:blipFill>
        <p:spPr>
          <a:xfrm>
            <a:off x="831215" y="2820670"/>
            <a:ext cx="7482205" cy="3526155"/>
          </a:xfrm>
          <a:prstGeom prst="rect">
            <a:avLst/>
          </a:prstGeom>
        </p:spPr>
      </p:pic>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548130"/>
            <a:ext cx="8138795" cy="5019040"/>
          </a:xfrm>
        </p:spPr>
        <p:txBody>
          <a:bodyPr>
            <a:normAutofit/>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zh-CN" altLang="en-US" sz="24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24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24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a:solidFill>
                  <a:schemeClr val="tx1"/>
                </a:solidFill>
                <a:latin typeface="楷体" panose="02010609060101010101" charset="-122"/>
                <a:ea typeface="楷体" panose="02010609060101010101" charset="-122"/>
              </a:rPr>
              <a:t>填写问卷的人员分布集中在大一和大二，多数原因为人脉问题，所以根据问卷结果，以下的分析更多针对大一大二，向更多受众开放需要进一步的调查。</a:t>
            </a:r>
            <a:endParaRPr lang="en-US" altLang="zh-CN"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OKO8`ZCT3$YP1N9NWQ5FPD"/>
          <p:cNvPicPr>
            <a:picLocks noChangeAspect="1"/>
          </p:cNvPicPr>
          <p:nvPr/>
        </p:nvPicPr>
        <p:blipFill>
          <a:blip r:embed="rId1"/>
          <a:stretch>
            <a:fillRect/>
          </a:stretch>
        </p:blipFill>
        <p:spPr>
          <a:xfrm>
            <a:off x="738505" y="2846070"/>
            <a:ext cx="7882890" cy="2392680"/>
          </a:xfrm>
          <a:prstGeom prst="rect">
            <a:avLst/>
          </a:prstGeom>
        </p:spPr>
      </p:pic>
      <p:sp>
        <p:nvSpPr>
          <p:cNvPr id="5" name="文本框 4"/>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5097780"/>
          </a:xfrm>
        </p:spPr>
        <p:txBody>
          <a:bodyPr>
            <a:normAutofit lnSpcReduction="10000"/>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a:solidFill>
                  <a:schemeClr val="tx1"/>
                </a:solidFill>
                <a:latin typeface="楷体" panose="02010609060101010101" charset="-122"/>
                <a:ea typeface="楷体" panose="02010609060101010101" charset="-122"/>
              </a:rPr>
              <a:t>同学们获得学习资源的方式多种多样，这说明网站不仅可以做同学之间资源的共享，还可以作为老师发布资源以及网上资源检索的媒介。</a:t>
            </a: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FB{H7GL[TKKGJ99BVE$Z(8G"/>
          <p:cNvPicPr>
            <a:picLocks noChangeAspect="1"/>
          </p:cNvPicPr>
          <p:nvPr/>
        </p:nvPicPr>
        <p:blipFill>
          <a:blip r:embed="rId1"/>
          <a:stretch>
            <a:fillRect/>
          </a:stretch>
        </p:blipFill>
        <p:spPr>
          <a:xfrm>
            <a:off x="365125" y="2858770"/>
            <a:ext cx="8630920" cy="2513330"/>
          </a:xfrm>
          <a:prstGeom prst="rect">
            <a:avLst/>
          </a:prstGeom>
        </p:spPr>
      </p:pic>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smtClean="0">
                <a:solidFill>
                  <a:schemeClr val="tx1"/>
                </a:solidFill>
                <a:latin typeface="楷体" panose="02010609060101010101" charset="-122"/>
                <a:ea typeface="楷体" panose="02010609060101010101" charset="-122"/>
              </a:rPr>
              <a:t>少部分人认为</a:t>
            </a:r>
            <a:r>
              <a:rPr lang="en-US" altLang="zh-CN" sz="1800" dirty="0" smtClean="0">
                <a:solidFill>
                  <a:schemeClr val="tx1"/>
                </a:solidFill>
                <a:latin typeface="楷体" panose="02010609060101010101" charset="-122"/>
                <a:ea typeface="楷体" panose="02010609060101010101" charset="-122"/>
              </a:rPr>
              <a:t>PPT</a:t>
            </a:r>
            <a:r>
              <a:rPr lang="zh-CN" altLang="en-US" sz="1800" dirty="0" smtClean="0">
                <a:solidFill>
                  <a:schemeClr val="tx1"/>
                </a:solidFill>
                <a:latin typeface="楷体" panose="02010609060101010101" charset="-122"/>
                <a:ea typeface="楷体" panose="02010609060101010101" charset="-122"/>
              </a:rPr>
              <a:t>等资源对学习的帮助程度很小，大部分人都认为</a:t>
            </a:r>
            <a:r>
              <a:rPr lang="en-US" altLang="zh-CN" sz="1800" dirty="0" smtClean="0">
                <a:solidFill>
                  <a:schemeClr val="tx1"/>
                </a:solidFill>
                <a:latin typeface="楷体" panose="02010609060101010101" charset="-122"/>
                <a:ea typeface="楷体" panose="02010609060101010101" charset="-122"/>
              </a:rPr>
              <a:t>PPT</a:t>
            </a:r>
            <a:r>
              <a:rPr lang="zh-CN" altLang="en-US" sz="1800" dirty="0" smtClean="0">
                <a:solidFill>
                  <a:schemeClr val="tx1"/>
                </a:solidFill>
                <a:latin typeface="楷体" panose="02010609060101010101" charset="-122"/>
                <a:ea typeface="楷体" panose="02010609060101010101" charset="-122"/>
              </a:rPr>
              <a:t>等资源对学习有很大帮助，所以这说明资源对于学习的帮助作用是明显的。</a:t>
            </a: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6" name="图片 5" descr="RH[)[GUZ[T50()R~QRH~I1N"/>
          <p:cNvPicPr>
            <a:picLocks noChangeAspect="1"/>
          </p:cNvPicPr>
          <p:nvPr/>
        </p:nvPicPr>
        <p:blipFill>
          <a:blip r:embed="rId1"/>
          <a:stretch>
            <a:fillRect/>
          </a:stretch>
        </p:blipFill>
        <p:spPr>
          <a:xfrm>
            <a:off x="350520" y="2813050"/>
            <a:ext cx="8660130" cy="1445895"/>
          </a:xfrm>
          <a:prstGeom prst="rect">
            <a:avLst/>
          </a:prstGeom>
        </p:spPr>
      </p:pic>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sz="1800" dirty="0" smtClean="0">
                <a:solidFill>
                  <a:schemeClr val="tx1"/>
                </a:solidFill>
                <a:latin typeface="楷体" panose="02010609060101010101" charset="-122"/>
                <a:ea typeface="楷体" panose="02010609060101010101" charset="-122"/>
              </a:rPr>
              <a:t>虽然有个别人非常不愿意将自己的学习资源分享给大家，但是大多数人还是愿意将自己的资源和同学们分享的，所以文件的共享是可行的。之后可以采取积分制的方式提高同学上传资源的积极性。</a:t>
            </a: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2]`P~5HWBXAQ%U[4@DLJYX7"/>
          <p:cNvPicPr>
            <a:picLocks noChangeAspect="1"/>
          </p:cNvPicPr>
          <p:nvPr/>
        </p:nvPicPr>
        <p:blipFill>
          <a:blip r:embed="rId1"/>
          <a:stretch>
            <a:fillRect/>
          </a:stretch>
        </p:blipFill>
        <p:spPr>
          <a:xfrm>
            <a:off x="345440" y="2701290"/>
            <a:ext cx="8669655" cy="1455420"/>
          </a:xfrm>
          <a:prstGeom prst="rect">
            <a:avLst/>
          </a:prstGeom>
        </p:spPr>
      </p:pic>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sz="1800" dirty="0" smtClean="0">
                <a:solidFill>
                  <a:schemeClr val="tx1"/>
                </a:solidFill>
                <a:latin typeface="楷体" panose="02010609060101010101" charset="-122"/>
                <a:ea typeface="楷体" panose="02010609060101010101" charset="-122"/>
              </a:rPr>
              <a:t>绝大多数人都希望能有一个平台包含各个科目分类整理过的共享资源，只有个别人认为可有可无，所以这个项目是非常可行的。</a:t>
            </a: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N1Z8NQW383TK1`88ODPGC5"/>
          <p:cNvPicPr>
            <a:picLocks noChangeAspect="1"/>
          </p:cNvPicPr>
          <p:nvPr/>
        </p:nvPicPr>
        <p:blipFill>
          <a:blip r:embed="rId1"/>
          <a:stretch>
            <a:fillRect/>
          </a:stretch>
        </p:blipFill>
        <p:spPr>
          <a:xfrm>
            <a:off x="375285" y="2950210"/>
            <a:ext cx="8376285" cy="1385570"/>
          </a:xfrm>
          <a:prstGeom prst="rect">
            <a:avLst/>
          </a:prstGeom>
        </p:spPr>
      </p:pic>
      <p:sp>
        <p:nvSpPr>
          <p:cNvPr id="5" name="文本框 4"/>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第一轮用户调查综合反馈</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学习资源的获取的确对学习有很大影响，</a:t>
            </a:r>
            <a:r>
              <a:rPr lang="zh-CN" altLang="en-US" sz="2400" dirty="0">
                <a:solidFill>
                  <a:srgbClr val="FF0000"/>
                </a:solidFill>
                <a:latin typeface="楷体" panose="02010609060101010101" charset="-122"/>
                <a:ea typeface="楷体" panose="02010609060101010101" charset="-122"/>
              </a:rPr>
              <a:t>绝大多数被调查者都觉得一个资源整合共享的平台很有必要</a:t>
            </a:r>
            <a:r>
              <a:rPr lang="zh-CN" altLang="en-US" sz="2400" dirty="0">
                <a:solidFill>
                  <a:schemeClr val="tx1"/>
                </a:solidFill>
                <a:latin typeface="楷体" panose="02010609060101010101" charset="-122"/>
                <a:ea typeface="楷体" panose="02010609060101010101" charset="-122"/>
              </a:rPr>
              <a:t>，项目的需求是真实存在的。</a:t>
            </a:r>
            <a:endParaRPr lang="zh-CN" altLang="en-US"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67195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zh-CN" altLang="en-US" sz="2400" dirty="0">
              <a:latin typeface="楷体" panose="02010609060101010101" charset="-122"/>
              <a:ea typeface="楷体" panose="02010609060101010101" charset="-122"/>
            </a:endParaRPr>
          </a:p>
          <a:p>
            <a:pPr marL="0" indent="0">
              <a:lnSpc>
                <a:spcPct val="150000"/>
              </a:lnSpc>
              <a:buNone/>
            </a:pPr>
            <a:r>
              <a:rPr lang="zh-CN" altLang="en-US" sz="2400" dirty="0">
                <a:latin typeface="楷体" panose="02010609060101010101" charset="-122"/>
                <a:ea typeface="楷体" panose="02010609060101010101" charset="-122"/>
              </a:rPr>
              <a:t>     这一轮调查的目的是在实现基本的上传下载功能之后决定网站</a:t>
            </a:r>
            <a:r>
              <a:rPr lang="zh-CN" altLang="en-US" sz="2400" dirty="0">
                <a:solidFill>
                  <a:schemeClr val="tx1"/>
                </a:solidFill>
                <a:latin typeface="楷体" panose="02010609060101010101" charset="-122"/>
                <a:ea typeface="楷体" panose="02010609060101010101" charset="-122"/>
              </a:rPr>
              <a:t>还需要包含什么方面的内容，</a:t>
            </a:r>
            <a:r>
              <a:rPr lang="zh-CN" altLang="en-US" sz="2400" dirty="0">
                <a:solidFill>
                  <a:srgbClr val="FF0000"/>
                </a:solidFill>
                <a:latin typeface="楷体" panose="02010609060101010101" charset="-122"/>
                <a:ea typeface="楷体" panose="02010609060101010101" charset="-122"/>
              </a:rPr>
              <a:t>确定用户需求，做用户想要的网站</a:t>
            </a:r>
            <a:r>
              <a:rPr lang="zh-CN" altLang="en-US" sz="2400" dirty="0">
                <a:latin typeface="楷体" panose="02010609060101010101" charset="-122"/>
                <a:ea typeface="楷体" panose="02010609060101010101" charset="-122"/>
              </a:rPr>
              <a:t>。</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410970"/>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问卷概览：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a:xfrm>
            <a:off x="494024" y="837117"/>
            <a:ext cx="8372163" cy="574183"/>
          </a:xfrm>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O[$4X11ZV{4[W5`V0{E572"/>
          <p:cNvPicPr>
            <a:picLocks noChangeAspect="1"/>
          </p:cNvPicPr>
          <p:nvPr/>
        </p:nvPicPr>
        <p:blipFill>
          <a:blip r:embed="rId1"/>
          <a:stretch>
            <a:fillRect/>
          </a:stretch>
        </p:blipFill>
        <p:spPr>
          <a:xfrm>
            <a:off x="829310" y="2770505"/>
            <a:ext cx="7486015" cy="3527425"/>
          </a:xfrm>
          <a:prstGeom prst="rect">
            <a:avLst/>
          </a:prstGeom>
        </p:spPr>
      </p:pic>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5097780"/>
          </a:xfrm>
        </p:spPr>
        <p:txBody>
          <a:bodyPr>
            <a:normAutofit lnSpcReduction="10000"/>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a:solidFill>
                  <a:schemeClr val="tx1"/>
                </a:solidFill>
                <a:latin typeface="楷体" panose="02010609060101010101" charset="-122"/>
                <a:ea typeface="楷体" panose="02010609060101010101" charset="-122"/>
              </a:rPr>
              <a:t>同学们希望平台资源可以按照多种方式分类，需要开发多种分类选项以满足不同人的需求。</a:t>
            </a: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zh-CN" altLang="en-US"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EZ}PX{F~{JXWSPZI)U]V(CC"/>
          <p:cNvPicPr>
            <a:picLocks noChangeAspect="1"/>
          </p:cNvPicPr>
          <p:nvPr/>
        </p:nvPicPr>
        <p:blipFill>
          <a:blip r:embed="rId1"/>
          <a:stretch>
            <a:fillRect/>
          </a:stretch>
        </p:blipFill>
        <p:spPr>
          <a:xfrm>
            <a:off x="392430" y="2750185"/>
            <a:ext cx="8359775" cy="2472055"/>
          </a:xfrm>
          <a:prstGeom prst="rect">
            <a:avLst/>
          </a:prstGeom>
        </p:spPr>
      </p:pic>
      <p:sp>
        <p:nvSpPr>
          <p:cNvPr id="5" name="文本框 4"/>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t>项目构思</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t>用户调查</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t>项目具体实现</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t>项目展示</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t>待改进</a:t>
            </a:r>
            <a:endParaRPr lang="zh-CN" altLang="en-US" sz="2400" dirty="0"/>
          </a:p>
        </p:txBody>
      </p:sp>
      <p:sp>
        <p:nvSpPr>
          <p:cNvPr id="6" name="文本框 5"/>
          <p:cNvSpPr txBox="1"/>
          <p:nvPr/>
        </p:nvSpPr>
        <p:spPr>
          <a:xfrm>
            <a:off x="8636635" y="6426835"/>
            <a:ext cx="391160" cy="368300"/>
          </a:xfrm>
          <a:prstGeom prst="rect">
            <a:avLst/>
          </a:prstGeom>
          <a:noFill/>
        </p:spPr>
        <p:txBody>
          <a:bodyPr wrap="square" rtlCol="0">
            <a:spAutoFit/>
          </a:bodyPr>
          <a:p>
            <a:fld id="{9A0DB2DC-4C9A-4742-B13C-FB6460FD3503}" type="slidenum">
              <a:rPr lang="zh-CN" altLang="en-US" b="1">
                <a:solidFill>
                  <a:schemeClr val="bg1"/>
                </a:solidFill>
              </a:rPr>
            </a:fld>
            <a:endParaRPr lang="zh-CN" altLang="en-US" b="1">
              <a:solidFill>
                <a:schemeClr val="bg1"/>
              </a:solidFill>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smtClean="0">
                <a:solidFill>
                  <a:schemeClr val="tx1"/>
                </a:solidFill>
                <a:latin typeface="楷体" panose="02010609060101010101" charset="-122"/>
                <a:ea typeface="楷体" panose="02010609060101010101" charset="-122"/>
              </a:rPr>
              <a:t>这个问题的极差很大（现象级而非个别），说明有的人不喜欢互动，有的人喜欢互动，可以把互动的环节做成留言的形式，喜欢互动的参与互动，而不喜欢的选择无视。</a:t>
            </a: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D7PKAOQ[LDYFQMB6}IA31U"/>
          <p:cNvPicPr>
            <a:picLocks noChangeAspect="1"/>
          </p:cNvPicPr>
          <p:nvPr/>
        </p:nvPicPr>
        <p:blipFill>
          <a:blip r:embed="rId1"/>
          <a:stretch>
            <a:fillRect/>
          </a:stretch>
        </p:blipFill>
        <p:spPr>
          <a:xfrm>
            <a:off x="238125" y="3007995"/>
            <a:ext cx="8667750" cy="1437640"/>
          </a:xfrm>
          <a:prstGeom prst="rect">
            <a:avLst/>
          </a:prstGeom>
        </p:spPr>
      </p:pic>
      <p:sp>
        <p:nvSpPr>
          <p:cNvPr id="5" name="文本框 4"/>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smtClean="0">
                <a:solidFill>
                  <a:schemeClr val="tx1"/>
                </a:solidFill>
                <a:latin typeface="楷体" panose="02010609060101010101" charset="-122"/>
                <a:ea typeface="楷体" panose="02010609060101010101" charset="-122"/>
              </a:rPr>
              <a:t>这个问题的极差也很大（现象级而非个别），有的人认为注册冗余，有的人则赞同注册。可以采取折中的方式，页面有游客模式，学生模式等。</a:t>
            </a: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5" name="图片 4" descr="B3FMT1}AK_I8`HC1RM9@QNW"/>
          <p:cNvPicPr>
            <a:picLocks noChangeAspect="1"/>
          </p:cNvPicPr>
          <p:nvPr/>
        </p:nvPicPr>
        <p:blipFill>
          <a:blip r:embed="rId1"/>
          <a:stretch>
            <a:fillRect/>
          </a:stretch>
        </p:blipFill>
        <p:spPr>
          <a:xfrm>
            <a:off x="341630" y="2721610"/>
            <a:ext cx="8461375" cy="1414780"/>
          </a:xfrm>
          <a:prstGeom prst="rect">
            <a:avLst/>
          </a:prstGeom>
        </p:spPr>
      </p:pic>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问卷反馈：</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endParaRPr lang="en-US" altLang="zh-CN" sz="1800" dirty="0" smtClean="0">
              <a:solidFill>
                <a:schemeClr val="tx1"/>
              </a:solidFill>
              <a:latin typeface="楷体" panose="02010609060101010101" charset="-122"/>
              <a:ea typeface="楷体" panose="02010609060101010101" charset="-122"/>
            </a:endParaRPr>
          </a:p>
          <a:p>
            <a:pPr marL="0" indent="0">
              <a:lnSpc>
                <a:spcPct val="150000"/>
              </a:lnSpc>
              <a:buNone/>
            </a:pPr>
            <a:r>
              <a:rPr lang="zh-CN" altLang="en-US" sz="1800" dirty="0" smtClean="0">
                <a:solidFill>
                  <a:schemeClr val="tx1"/>
                </a:solidFill>
                <a:latin typeface="楷体" panose="02010609060101010101" charset="-122"/>
                <a:ea typeface="楷体" panose="02010609060101010101" charset="-122"/>
              </a:rPr>
              <a:t>这个问题回答非常集中，只有个别认为无所谓，大多数同学都希望可以提供关键词搜索的功能以便提高资源寻找效率，这个需求非常明显。</a:t>
            </a:r>
            <a:endParaRPr lang="en-US" altLang="zh-CN" sz="18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KEW22F5HL]~DQ{1G${XEN%Q"/>
          <p:cNvPicPr>
            <a:picLocks noChangeAspect="1"/>
          </p:cNvPicPr>
          <p:nvPr/>
        </p:nvPicPr>
        <p:blipFill>
          <a:blip r:embed="rId1"/>
          <a:stretch>
            <a:fillRect/>
          </a:stretch>
        </p:blipFill>
        <p:spPr>
          <a:xfrm>
            <a:off x="75565" y="2766695"/>
            <a:ext cx="8992870" cy="1501775"/>
          </a:xfrm>
          <a:prstGeom prst="rect">
            <a:avLst/>
          </a:prstGeom>
        </p:spPr>
      </p:pic>
      <p:sp>
        <p:nvSpPr>
          <p:cNvPr id="5" name="文本框 4"/>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第二轮用户调查综合反馈</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网站除了需要基础的文件上传和下载功能之外，还需要能够用多种方式对文件进行分类以及</a:t>
            </a:r>
            <a:r>
              <a:rPr lang="zh-CN" altLang="en-US" sz="2400" dirty="0">
                <a:solidFill>
                  <a:srgbClr val="FF0000"/>
                </a:solidFill>
                <a:latin typeface="楷体" panose="02010609060101010101" charset="-122"/>
                <a:ea typeface="楷体" panose="02010609060101010101" charset="-122"/>
              </a:rPr>
              <a:t>用户必须能够搜索已有的文件来寻找想要的资源，</a:t>
            </a:r>
            <a:r>
              <a:rPr lang="zh-CN" altLang="en-US" sz="2400" dirty="0">
                <a:solidFill>
                  <a:schemeClr val="tx1"/>
                </a:solidFill>
                <a:latin typeface="楷体" panose="02010609060101010101" charset="-122"/>
                <a:ea typeface="楷体" panose="02010609060101010101" charset="-122"/>
              </a:rPr>
              <a:t>如果搜索不到可以留言讨论。</a:t>
            </a:r>
            <a:endParaRPr lang="zh-CN" altLang="en-US" sz="2400" dirty="0">
              <a:solidFill>
                <a:schemeClr val="tx1"/>
              </a:solidFill>
              <a:latin typeface="楷体" panose="02010609060101010101" charset="-122"/>
              <a:ea typeface="楷体" panose="02010609060101010101" charset="-122"/>
            </a:endParaRPr>
          </a:p>
          <a:p>
            <a:pPr marL="0" indent="0">
              <a:lnSpc>
                <a:spcPct val="150000"/>
              </a:lnSpc>
              <a:buNone/>
            </a:pPr>
            <a:r>
              <a:rPr lang="zh-CN" altLang="en-US" sz="2400" dirty="0" smtClean="0">
                <a:solidFill>
                  <a:schemeClr val="tx1"/>
                </a:solidFill>
                <a:latin typeface="楷体" panose="02010609060101010101" charset="-122"/>
                <a:ea typeface="楷体" panose="02010609060101010101" charset="-122"/>
              </a:rPr>
              <a:t>  不仅如此，对于资源的审核也是很重要的，所以</a:t>
            </a:r>
            <a:r>
              <a:rPr lang="zh-CN" altLang="en-US" sz="2400" dirty="0" smtClean="0">
                <a:solidFill>
                  <a:srgbClr val="FF0000"/>
                </a:solidFill>
                <a:latin typeface="楷体" panose="02010609060101010101" charset="-122"/>
                <a:ea typeface="楷体" panose="02010609060101010101" charset="-122"/>
              </a:rPr>
              <a:t>增加管理员权限，对资源进行审核</a:t>
            </a:r>
            <a:r>
              <a:rPr lang="zh-CN" altLang="en-US" sz="2400" dirty="0" smtClean="0">
                <a:solidFill>
                  <a:schemeClr val="tx1"/>
                </a:solidFill>
                <a:latin typeface="楷体" panose="02010609060101010101" charset="-122"/>
                <a:ea typeface="楷体" panose="02010609060101010101" charset="-122"/>
              </a:rPr>
              <a:t>。</a:t>
            </a:r>
            <a:endParaRPr lang="zh-CN" altLang="en-US"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项目构思</a:t>
            </a:r>
            <a:endParaRPr lang="zh-CN" altLang="en-US" sz="2400" dirty="0">
              <a:solidFill>
                <a:schemeClr val="tx1">
                  <a:lumMod val="75000"/>
                  <a:lumOff val="25000"/>
                </a:schemeClr>
              </a:solidFill>
            </a:endParaRP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
        <p:nvSpPr>
          <p:cNvPr id="3" name="文本框 2"/>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bg1"/>
                </a:solidFill>
              </a:rPr>
            </a:fld>
            <a:endParaRPr lang="zh-CN"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quarter" idx="10"/>
          </p:nvPr>
        </p:nvSpPr>
        <p:spPr>
          <a:xfrm>
            <a:off x="494030" y="1685925"/>
            <a:ext cx="8372475" cy="3728720"/>
          </a:xfrm>
        </p:spPr>
        <p:txBody>
          <a:bodyPr/>
          <a:p>
            <a:r>
              <a:rPr lang="zh-CN" altLang="en-US">
                <a:sym typeface="+mn-ea"/>
              </a:rPr>
              <a:t>前端：</a:t>
            </a:r>
            <a:r>
              <a:rPr lang="en-US" altLang="zh-CN" b="1">
                <a:sym typeface="+mn-ea"/>
              </a:rPr>
              <a:t>HTML+JS+CSS</a:t>
            </a:r>
            <a:endParaRPr lang="en-US" altLang="zh-CN" b="1"/>
          </a:p>
          <a:p>
            <a:r>
              <a:rPr lang="zh-CN" altLang="en-US">
                <a:sym typeface="+mn-ea"/>
              </a:rPr>
              <a:t>后端：</a:t>
            </a:r>
            <a:r>
              <a:rPr lang="en-US" altLang="zh-CN" b="1">
                <a:sym typeface="+mn-ea"/>
              </a:rPr>
              <a:t>django+python2.7</a:t>
            </a:r>
            <a:endParaRPr lang="en-US" altLang="zh-CN" b="1"/>
          </a:p>
        </p:txBody>
      </p:sp>
      <p:sp>
        <p:nvSpPr>
          <p:cNvPr id="5" name="标题 4"/>
          <p:cNvSpPr>
            <a:spLocks noGrp="1"/>
          </p:cNvSpPr>
          <p:nvPr>
            <p:ph type="title"/>
          </p:nvPr>
        </p:nvSpPr>
        <p:spPr/>
        <p:txBody>
          <a:bodyPr/>
          <a:p>
            <a:r>
              <a:rPr lang="zh-CN" altLang="en-US">
                <a:latin typeface="楷体" panose="02010609060101010101" charset="-122"/>
                <a:ea typeface="楷体" panose="02010609060101010101" charset="-122"/>
              </a:rPr>
              <a:t>项目具体实现</a:t>
            </a:r>
            <a:endParaRPr lang="zh-CN" altLang="en-US">
              <a:latin typeface="楷体" panose="02010609060101010101" charset="-122"/>
              <a:ea typeface="楷体" panose="02010609060101010101" charset="-122"/>
            </a:endParaRPr>
          </a:p>
        </p:txBody>
      </p:sp>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项目构思</a:t>
            </a:r>
            <a:endParaRPr lang="zh-CN" altLang="en-US" sz="2400" dirty="0">
              <a:solidFill>
                <a:schemeClr val="tx1">
                  <a:lumMod val="75000"/>
                  <a:lumOff val="25000"/>
                </a:schemeClr>
              </a:solidFill>
            </a:endParaRP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
        <p:nvSpPr>
          <p:cNvPr id="3" name="文本框 2"/>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bg1"/>
                </a:solidFill>
              </a:rPr>
            </a:fld>
            <a:endParaRPr lang="zh-CN"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项目构思</a:t>
            </a:r>
            <a:endParaRPr lang="zh-CN" altLang="en-US" sz="2400" dirty="0">
              <a:solidFill>
                <a:schemeClr val="tx1">
                  <a:lumMod val="75000"/>
                  <a:lumOff val="25000"/>
                </a:schemeClr>
              </a:solidFill>
            </a:endParaRP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
        <p:nvSpPr>
          <p:cNvPr id="3" name="文本框 2"/>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bg1"/>
                </a:solidFill>
              </a:rPr>
            </a:fld>
            <a:endParaRPr lang="zh-CN"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quarter" idx="10"/>
          </p:nvPr>
        </p:nvSpPr>
        <p:spPr>
          <a:xfrm>
            <a:off x="494030" y="1685925"/>
            <a:ext cx="8372475" cy="3728720"/>
          </a:xfrm>
        </p:spPr>
        <p:txBody>
          <a:bodyPr/>
          <a:p>
            <a:r>
              <a:rPr lang="zh-CN" altLang="en-US" sz="2400">
                <a:latin typeface="楷体" panose="02010609060101010101" charset="-122"/>
                <a:ea typeface="楷体" panose="02010609060101010101" charset="-122"/>
              </a:rPr>
              <a:t>文件分类功能待完善</a:t>
            </a:r>
            <a:endParaRPr lang="zh-CN" altLang="en-US" sz="2400">
              <a:latin typeface="楷体" panose="02010609060101010101" charset="-122"/>
              <a:ea typeface="楷体" panose="02010609060101010101" charset="-122"/>
            </a:endParaRPr>
          </a:p>
          <a:p>
            <a:endParaRPr lang="zh-CN" altLang="en-US" sz="2400">
              <a:latin typeface="楷体" panose="02010609060101010101" charset="-122"/>
              <a:ea typeface="楷体" panose="02010609060101010101" charset="-122"/>
            </a:endParaRPr>
          </a:p>
          <a:p>
            <a:r>
              <a:rPr lang="zh-CN" altLang="en-US" sz="2400">
                <a:latin typeface="楷体" panose="02010609060101010101" charset="-122"/>
                <a:ea typeface="楷体" panose="02010609060101010101" charset="-122"/>
              </a:rPr>
              <a:t>登录留言功能待完善</a:t>
            </a:r>
            <a:endParaRPr lang="zh-CN" altLang="en-US" sz="2400">
              <a:latin typeface="楷体" panose="02010609060101010101" charset="-122"/>
              <a:ea typeface="楷体" panose="02010609060101010101" charset="-122"/>
            </a:endParaRPr>
          </a:p>
        </p:txBody>
      </p:sp>
      <p:sp>
        <p:nvSpPr>
          <p:cNvPr id="5" name="标题 4"/>
          <p:cNvSpPr>
            <a:spLocks noGrp="1"/>
          </p:cNvSpPr>
          <p:nvPr>
            <p:ph type="title"/>
          </p:nvPr>
        </p:nvSpPr>
        <p:spPr/>
        <p:txBody>
          <a:bodyPr/>
          <a:p>
            <a:r>
              <a:rPr lang="zh-CN" altLang="en-US">
                <a:latin typeface="楷体" panose="02010609060101010101" charset="-122"/>
                <a:ea typeface="楷体" panose="02010609060101010101" charset="-122"/>
              </a:rPr>
              <a:t>待改进</a:t>
            </a:r>
            <a:endParaRPr lang="en-US" altLang="zh-CN">
              <a:latin typeface="楷体" panose="02010609060101010101" charset="-122"/>
              <a:ea typeface="楷体" panose="02010609060101010101" charset="-122"/>
            </a:endParaRPr>
          </a:p>
        </p:txBody>
      </p:sp>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
        <p:nvSpPr>
          <p:cNvPr id="2" name="文本框 1"/>
          <p:cNvSpPr txBox="1"/>
          <p:nvPr/>
        </p:nvSpPr>
        <p:spPr>
          <a:xfrm>
            <a:off x="8450580" y="6426835"/>
            <a:ext cx="577215"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t>项目构思</a:t>
            </a:r>
            <a:endParaRPr lang="zh-CN" altLang="en-US" sz="2400" dirty="0"/>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
        <p:nvSpPr>
          <p:cNvPr id="3" name="文本框 2"/>
          <p:cNvSpPr txBox="1"/>
          <p:nvPr/>
        </p:nvSpPr>
        <p:spPr>
          <a:xfrm>
            <a:off x="8636635" y="6426835"/>
            <a:ext cx="391160" cy="368300"/>
          </a:xfrm>
          <a:prstGeom prst="rect">
            <a:avLst/>
          </a:prstGeom>
          <a:noFill/>
        </p:spPr>
        <p:txBody>
          <a:bodyPr wrap="square" rtlCol="0">
            <a:spAutoFit/>
          </a:bodyPr>
          <a:p>
            <a:fld id="{9A0DB2DC-4C9A-4742-B13C-FB6460FD3503}" type="slidenum">
              <a:rPr lang="zh-CN" altLang="en-US" b="1">
                <a:solidFill>
                  <a:schemeClr val="bg1"/>
                </a:solidFill>
              </a:rPr>
            </a:fld>
            <a:endParaRPr lang="zh-CN"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685925"/>
            <a:ext cx="8138795" cy="4921250"/>
          </a:xfrm>
        </p:spPr>
        <p:txBody>
          <a:bodyPr/>
          <a:lstStyle/>
          <a:p>
            <a:pPr>
              <a:lnSpc>
                <a:spcPct val="150000"/>
              </a:lnSpc>
            </a:pPr>
            <a:r>
              <a:rPr lang="zh-CN" altLang="en-US" sz="2400" dirty="0" smtClean="0">
                <a:latin typeface="楷体" panose="02010609060101010101" charset="-122"/>
                <a:ea typeface="楷体" panose="02010609060101010101" charset="-122"/>
              </a:rPr>
              <a:t>在学习中，我们总是会遇到各种各样的难题，为了解决这些难题，</a:t>
            </a:r>
            <a:r>
              <a:rPr lang="zh-CN" altLang="en-US" sz="2400" dirty="0" smtClean="0">
                <a:solidFill>
                  <a:srgbClr val="FF0000"/>
                </a:solidFill>
                <a:latin typeface="楷体" panose="02010609060101010101" charset="-122"/>
                <a:ea typeface="楷体" panose="02010609060101010101" charset="-122"/>
              </a:rPr>
              <a:t>学习资料是至关重要的</a:t>
            </a:r>
            <a:r>
              <a:rPr lang="zh-CN" altLang="en-US" sz="2400" dirty="0" smtClean="0">
                <a:latin typeface="楷体" panose="02010609060101010101" charset="-122"/>
                <a:ea typeface="楷体" panose="02010609060101010101" charset="-122"/>
              </a:rPr>
              <a:t>。</a:t>
            </a:r>
            <a:endParaRPr lang="zh-CN" altLang="en-US" dirty="0" smtClean="0"/>
          </a:p>
          <a:p>
            <a:pPr marL="0" indent="0">
              <a:lnSpc>
                <a:spcPct val="150000"/>
              </a:lnSpc>
              <a:buNone/>
            </a:pPr>
            <a:endParaRPr lang="en-US" altLang="zh-CN" dirty="0" smtClean="0"/>
          </a:p>
          <a:p>
            <a:pPr>
              <a:lnSpc>
                <a:spcPct val="150000"/>
              </a:lnSpc>
            </a:pPr>
            <a:r>
              <a:rPr lang="zh-CN" altLang="en-US" sz="2400" dirty="0">
                <a:latin typeface="楷体" panose="02010609060101010101" charset="-122"/>
                <a:ea typeface="楷体" panose="02010609060101010101" charset="-122"/>
              </a:rPr>
              <a:t>但是有的时候我们会</a:t>
            </a:r>
            <a:r>
              <a:rPr lang="zh-CN" altLang="en-US" sz="2400" dirty="0">
                <a:solidFill>
                  <a:srgbClr val="FF0000"/>
                </a:solidFill>
                <a:latin typeface="楷体" panose="02010609060101010101" charset="-122"/>
                <a:ea typeface="楷体" panose="02010609060101010101" charset="-122"/>
              </a:rPr>
              <a:t>因为找不到学习资料而感到困扰</a:t>
            </a:r>
            <a:r>
              <a:rPr lang="zh-CN" altLang="en-US" sz="2400" dirty="0">
                <a:latin typeface="楷体" panose="02010609060101010101" charset="-122"/>
                <a:ea typeface="楷体" panose="02010609060101010101" charset="-122"/>
              </a:rPr>
              <a:t>，这个时候，如果有一个网站可以</a:t>
            </a:r>
            <a:r>
              <a:rPr lang="zh-CN" altLang="en-US" sz="2400" dirty="0">
                <a:solidFill>
                  <a:srgbClr val="FF0000"/>
                </a:solidFill>
                <a:latin typeface="楷体" panose="02010609060101010101" charset="-122"/>
                <a:ea typeface="楷体" panose="02010609060101010101" charset="-122"/>
              </a:rPr>
              <a:t>方便地完成同学之间学习资料的共享</a:t>
            </a:r>
            <a:r>
              <a:rPr lang="zh-CN" altLang="en-US" sz="2400" dirty="0">
                <a:solidFill>
                  <a:schemeClr val="tx1"/>
                </a:solidFill>
                <a:latin typeface="楷体" panose="02010609060101010101" charset="-122"/>
                <a:ea typeface="楷体" panose="02010609060101010101" charset="-122"/>
              </a:rPr>
              <a:t>，那么就会使学习更加方便。</a:t>
            </a:r>
            <a:endParaRPr lang="en-US" altLang="zh-CN" sz="2400" dirty="0">
              <a:latin typeface="楷体" panose="02010609060101010101" charset="-122"/>
              <a:ea typeface="楷体" panose="02010609060101010101" charset="-122"/>
            </a:endParaRPr>
          </a:p>
          <a:p>
            <a:pPr marL="0" indent="0">
              <a:lnSpc>
                <a:spcPct val="150000"/>
              </a:lnSpc>
              <a:buNone/>
            </a:pPr>
            <a:endParaRPr lang="en-US" altLang="zh-CN" sz="2400" dirty="0" smtClean="0">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项目构思</a:t>
            </a:r>
            <a:endParaRPr lang="zh-CN" altLang="en-US" dirty="0">
              <a:latin typeface="楷体" panose="02010609060101010101" charset="-122"/>
              <a:ea typeface="楷体" panose="02010609060101010101" charset="-122"/>
            </a:endParaRPr>
          </a:p>
        </p:txBody>
      </p:sp>
      <p:sp>
        <p:nvSpPr>
          <p:cNvPr id="2" name="文本框 1"/>
          <p:cNvSpPr txBox="1"/>
          <p:nvPr/>
        </p:nvSpPr>
        <p:spPr>
          <a:xfrm>
            <a:off x="8636635" y="6426835"/>
            <a:ext cx="391160"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671955"/>
            <a:ext cx="8138795" cy="4412615"/>
          </a:xfrm>
        </p:spPr>
        <p:txBody>
          <a:bodyPr/>
          <a:lstStyle/>
          <a:p>
            <a:pPr marL="0" indent="0">
              <a:lnSpc>
                <a:spcPct val="150000"/>
              </a:lnSpc>
              <a:buNone/>
            </a:pPr>
            <a:r>
              <a:rPr lang="zh-CN" altLang="en-US" sz="2400" dirty="0">
                <a:solidFill>
                  <a:schemeClr val="tx1"/>
                </a:solidFill>
                <a:latin typeface="楷体" panose="02010609060101010101" charset="-122"/>
                <a:ea typeface="楷体" panose="02010609060101010101" charset="-122"/>
              </a:rPr>
              <a:t>学习资料分享网站包括但不局限于以下功能：</a:t>
            </a:r>
            <a:endParaRPr lang="zh-CN" altLang="en-US" sz="2400" dirty="0">
              <a:solidFill>
                <a:schemeClr val="tx1"/>
              </a:solidFill>
              <a:latin typeface="楷体" panose="02010609060101010101" charset="-122"/>
              <a:ea typeface="楷体" panose="02010609060101010101" charset="-122"/>
            </a:endParaRPr>
          </a:p>
          <a:p>
            <a:pPr>
              <a:lnSpc>
                <a:spcPct val="150000"/>
              </a:lnSpc>
            </a:pPr>
            <a:r>
              <a:rPr lang="zh-CN" altLang="en-US" sz="2400" dirty="0">
                <a:solidFill>
                  <a:schemeClr val="tx1"/>
                </a:solidFill>
                <a:latin typeface="楷体" panose="02010609060101010101" charset="-122"/>
                <a:ea typeface="楷体" panose="02010609060101010101" charset="-122"/>
              </a:rPr>
              <a:t>文件上传和下载</a:t>
            </a:r>
            <a:endParaRPr lang="zh-CN" altLang="en-US" sz="2400" dirty="0">
              <a:solidFill>
                <a:schemeClr val="tx1"/>
              </a:solidFill>
              <a:latin typeface="楷体" panose="02010609060101010101" charset="-122"/>
              <a:ea typeface="楷体" panose="02010609060101010101" charset="-122"/>
            </a:endParaRPr>
          </a:p>
          <a:p>
            <a:pPr>
              <a:lnSpc>
                <a:spcPct val="150000"/>
              </a:lnSpc>
            </a:pPr>
            <a:r>
              <a:rPr lang="zh-CN" altLang="en-US" sz="2400" dirty="0">
                <a:solidFill>
                  <a:schemeClr val="tx1"/>
                </a:solidFill>
                <a:latin typeface="楷体" panose="02010609060101010101" charset="-122"/>
                <a:ea typeface="楷体" panose="02010609060101010101" charset="-122"/>
              </a:rPr>
              <a:t>管理员管理文件</a:t>
            </a:r>
            <a:endParaRPr lang="zh-CN" altLang="en-US" sz="2400" dirty="0">
              <a:solidFill>
                <a:schemeClr val="tx1"/>
              </a:solidFill>
              <a:latin typeface="楷体" panose="02010609060101010101" charset="-122"/>
              <a:ea typeface="楷体" panose="02010609060101010101" charset="-122"/>
            </a:endParaRPr>
          </a:p>
          <a:p>
            <a:pPr>
              <a:lnSpc>
                <a:spcPct val="150000"/>
              </a:lnSpc>
            </a:pPr>
            <a:r>
              <a:rPr lang="zh-CN" altLang="en-US" sz="2400" dirty="0">
                <a:solidFill>
                  <a:schemeClr val="tx1"/>
                </a:solidFill>
                <a:latin typeface="楷体" panose="02010609060101010101" charset="-122"/>
                <a:ea typeface="楷体" panose="02010609060101010101" charset="-122"/>
              </a:rPr>
              <a:t>用户搜索需要的文件</a:t>
            </a:r>
            <a:endParaRPr lang="zh-CN" altLang="en-US" sz="2400" dirty="0">
              <a:solidFill>
                <a:schemeClr val="tx1"/>
              </a:solidFill>
              <a:latin typeface="楷体" panose="02010609060101010101" charset="-122"/>
              <a:ea typeface="楷体" panose="02010609060101010101" charset="-122"/>
            </a:endParaRPr>
          </a:p>
          <a:p>
            <a:pPr>
              <a:lnSpc>
                <a:spcPct val="150000"/>
              </a:lnSpc>
            </a:pPr>
            <a:endParaRPr lang="zh-CN" altLang="en-US" sz="2400" dirty="0">
              <a:solidFill>
                <a:schemeClr val="tx1"/>
              </a:solidFill>
              <a:latin typeface="楷体" panose="02010609060101010101" charset="-122"/>
              <a:ea typeface="楷体" panose="02010609060101010101" charset="-122"/>
            </a:endParaRPr>
          </a:p>
          <a:p>
            <a:pPr>
              <a:lnSpc>
                <a:spcPct val="150000"/>
              </a:lnSpc>
            </a:pPr>
            <a:endParaRPr lang="en-US" altLang="zh-CN" sz="2400" dirty="0">
              <a:latin typeface="楷体" panose="02010609060101010101" charset="-122"/>
              <a:ea typeface="楷体" panose="02010609060101010101" charset="-122"/>
            </a:endParaRPr>
          </a:p>
          <a:p>
            <a:pPr marL="0" indent="0">
              <a:lnSpc>
                <a:spcPct val="150000"/>
              </a:lnSpc>
              <a:buNone/>
            </a:pPr>
            <a:endParaRPr lang="en-US" altLang="zh-CN" sz="2400" dirty="0" smtClean="0">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项目构思</a:t>
            </a:r>
            <a:endParaRPr lang="zh-CN" altLang="en-US" dirty="0">
              <a:latin typeface="楷体" panose="02010609060101010101" charset="-122"/>
              <a:ea typeface="楷体" panose="02010609060101010101" charset="-122"/>
            </a:endParaRPr>
          </a:p>
        </p:txBody>
      </p:sp>
      <p:sp>
        <p:nvSpPr>
          <p:cNvPr id="2" name="文本框 1"/>
          <p:cNvSpPr txBox="1"/>
          <p:nvPr/>
        </p:nvSpPr>
        <p:spPr>
          <a:xfrm>
            <a:off x="8636635" y="6426835"/>
            <a:ext cx="391160"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671955"/>
            <a:ext cx="8138795" cy="4412615"/>
          </a:xfrm>
        </p:spPr>
        <p:txBody>
          <a:bodyPr/>
          <a:lstStyle/>
          <a:p>
            <a:pPr>
              <a:lnSpc>
                <a:spcPct val="150000"/>
              </a:lnSpc>
            </a:pPr>
            <a:r>
              <a:rPr lang="zh-CN" altLang="en-US" sz="2400" dirty="0">
                <a:latin typeface="楷体" panose="02010609060101010101" charset="-122"/>
                <a:ea typeface="楷体" panose="02010609060101010101" charset="-122"/>
              </a:rPr>
              <a:t>项目构思完成之后，需要确认用户是否有这样的一个文件共享的需求， 所以在动手做项目之前，需要进行</a:t>
            </a:r>
            <a:r>
              <a:rPr lang="zh-CN" altLang="en-US" sz="2400" dirty="0">
                <a:solidFill>
                  <a:srgbClr val="FF0000"/>
                </a:solidFill>
                <a:latin typeface="楷体" panose="02010609060101010101" charset="-122"/>
                <a:ea typeface="楷体" panose="02010609060101010101" charset="-122"/>
              </a:rPr>
              <a:t>用户调查</a:t>
            </a:r>
            <a:r>
              <a:rPr lang="zh-CN" altLang="en-US" sz="2400" dirty="0">
                <a:latin typeface="楷体" panose="02010609060101010101" charset="-122"/>
                <a:ea typeface="楷体" panose="02010609060101010101" charset="-122"/>
              </a:rPr>
              <a:t>。</a:t>
            </a:r>
            <a:endParaRPr lang="en-US" altLang="zh-CN" sz="2400" dirty="0">
              <a:latin typeface="楷体" panose="02010609060101010101" charset="-122"/>
              <a:ea typeface="楷体" panose="02010609060101010101" charset="-122"/>
            </a:endParaRPr>
          </a:p>
          <a:p>
            <a:pPr marL="0" indent="0">
              <a:lnSpc>
                <a:spcPct val="150000"/>
              </a:lnSpc>
              <a:buNone/>
            </a:pPr>
            <a:endParaRPr lang="en-US" altLang="zh-CN" sz="2400" dirty="0" smtClean="0">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项目构思</a:t>
            </a:r>
            <a:endParaRPr lang="zh-CN" altLang="en-US" dirty="0">
              <a:latin typeface="楷体" panose="02010609060101010101" charset="-122"/>
              <a:ea typeface="楷体" panose="02010609060101010101" charset="-122"/>
            </a:endParaRPr>
          </a:p>
        </p:txBody>
      </p:sp>
      <p:sp>
        <p:nvSpPr>
          <p:cNvPr id="2" name="文本框 1"/>
          <p:cNvSpPr txBox="1"/>
          <p:nvPr/>
        </p:nvSpPr>
        <p:spPr>
          <a:xfrm>
            <a:off x="8636635" y="6426835"/>
            <a:ext cx="391160"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项目构思</a:t>
            </a:r>
            <a:endParaRPr lang="zh-CN" altLang="en-US" sz="2400" dirty="0">
              <a:solidFill>
                <a:schemeClr val="tx1">
                  <a:lumMod val="75000"/>
                  <a:lumOff val="25000"/>
                </a:schemeClr>
              </a:solidFill>
            </a:endParaRP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用户调查</a:t>
            </a:r>
            <a:endParaRPr lang="zh-CN" altLang="en-US" sz="2400" dirty="0">
              <a:solidFill>
                <a:schemeClr val="tx1">
                  <a:lumMod val="75000"/>
                  <a:lumOff val="25000"/>
                </a:schemeClr>
              </a:solidFill>
            </a:endParaRPr>
          </a:p>
        </p:txBody>
      </p: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项目具体实现</a:t>
            </a:r>
            <a:endParaRPr lang="zh-CN" altLang="en-US" sz="2400" dirty="0">
              <a:solidFill>
                <a:schemeClr val="tx1">
                  <a:lumMod val="75000"/>
                  <a:lumOff val="25000"/>
                </a:schemeClr>
              </a:solidFill>
            </a:endParaRP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项目展示</a:t>
            </a:r>
            <a:endParaRPr lang="zh-CN" altLang="en-US" sz="2400" dirty="0">
              <a:solidFill>
                <a:schemeClr val="tx1">
                  <a:lumMod val="75000"/>
                  <a:lumOff val="25000"/>
                </a:schemeClr>
              </a:solidFill>
            </a:endParaRP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0375"/>
          </a:xfrm>
          <a:prstGeom prst="rect">
            <a:avLst/>
          </a:prstGeom>
          <a:noFill/>
        </p:spPr>
        <p:txBody>
          <a:bodyPr wrap="square" rtlCol="0">
            <a:spAutoFit/>
          </a:bodyPr>
          <a:lstStyle/>
          <a:p>
            <a:r>
              <a:rPr lang="zh-CN" altLang="en-US" sz="2400" dirty="0">
                <a:solidFill>
                  <a:schemeClr val="tx1">
                    <a:lumMod val="75000"/>
                    <a:lumOff val="25000"/>
                  </a:schemeClr>
                </a:solidFill>
              </a:rPr>
              <a:t>待改进</a:t>
            </a:r>
            <a:endParaRPr lang="zh-CN" altLang="en-US" sz="2400" dirty="0">
              <a:solidFill>
                <a:schemeClr val="tx1">
                  <a:lumMod val="75000"/>
                  <a:lumOff val="25000"/>
                </a:schemeClr>
              </a:solidFill>
            </a:endParaRPr>
          </a:p>
        </p:txBody>
      </p:sp>
      <p:sp>
        <p:nvSpPr>
          <p:cNvPr id="3" name="文本框 2"/>
          <p:cNvSpPr txBox="1"/>
          <p:nvPr/>
        </p:nvSpPr>
        <p:spPr>
          <a:xfrm>
            <a:off x="8636635" y="6426835"/>
            <a:ext cx="391160" cy="368300"/>
          </a:xfrm>
          <a:prstGeom prst="rect">
            <a:avLst/>
          </a:prstGeom>
          <a:noFill/>
        </p:spPr>
        <p:txBody>
          <a:bodyPr wrap="square" rtlCol="0">
            <a:spAutoFit/>
          </a:bodyPr>
          <a:p>
            <a:fld id="{9A0DB2DC-4C9A-4742-B13C-FB6460FD3503}" type="slidenum">
              <a:rPr lang="zh-CN" altLang="en-US" b="1">
                <a:solidFill>
                  <a:schemeClr val="bg1"/>
                </a:solidFill>
              </a:rPr>
            </a:fld>
            <a:endParaRPr lang="zh-CN"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02920" y="167195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zh-CN" altLang="en-US" sz="2400" dirty="0">
              <a:latin typeface="楷体" panose="02010609060101010101" charset="-122"/>
              <a:ea typeface="楷体" panose="02010609060101010101" charset="-122"/>
            </a:endParaRPr>
          </a:p>
          <a:p>
            <a:pPr marL="0" indent="0">
              <a:lnSpc>
                <a:spcPct val="150000"/>
              </a:lnSpc>
              <a:buNone/>
            </a:pPr>
            <a:r>
              <a:rPr lang="zh-CN" altLang="en-US" sz="2400" dirty="0">
                <a:latin typeface="楷体" panose="02010609060101010101" charset="-122"/>
                <a:ea typeface="楷体" panose="02010609060101010101" charset="-122"/>
              </a:rPr>
              <a:t>     这一轮调查的目的是确定之前构思的</a:t>
            </a:r>
            <a:r>
              <a:rPr lang="zh-CN" altLang="en-US" sz="2400" dirty="0">
                <a:solidFill>
                  <a:srgbClr val="FF0000"/>
                </a:solidFill>
                <a:latin typeface="楷体" panose="02010609060101010101" charset="-122"/>
                <a:ea typeface="楷体" panose="02010609060101010101" charset="-122"/>
              </a:rPr>
              <a:t>文件共享的需求是存在的</a:t>
            </a:r>
            <a:r>
              <a:rPr lang="zh-CN" altLang="en-US" sz="2400" dirty="0">
                <a:latin typeface="楷体" panose="02010609060101010101" charset="-122"/>
                <a:ea typeface="楷体" panose="02010609060101010101" charset="-122"/>
              </a:rPr>
              <a:t>，用来统计用户对于此项目的</a:t>
            </a:r>
            <a:r>
              <a:rPr lang="zh-CN" altLang="en-US" sz="2400" dirty="0">
                <a:solidFill>
                  <a:srgbClr val="FF0000"/>
                </a:solidFill>
                <a:latin typeface="楷体" panose="02010609060101010101" charset="-122"/>
                <a:ea typeface="楷体" panose="02010609060101010101" charset="-122"/>
              </a:rPr>
              <a:t>需求程度</a:t>
            </a:r>
            <a:r>
              <a:rPr lang="zh-CN" altLang="en-US" sz="2400" dirty="0">
                <a:solidFill>
                  <a:schemeClr val="tx1"/>
                </a:solidFill>
                <a:latin typeface="楷体" panose="02010609060101010101" charset="-122"/>
                <a:ea typeface="楷体" panose="02010609060101010101" charset="-122"/>
              </a:rPr>
              <a:t>以及决定项目的面向对象和发展方向。</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sp>
        <p:nvSpPr>
          <p:cNvPr id="2" name="文本框 1"/>
          <p:cNvSpPr txBox="1"/>
          <p:nvPr/>
        </p:nvSpPr>
        <p:spPr>
          <a:xfrm>
            <a:off x="8636635" y="6426835"/>
            <a:ext cx="391160"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30" y="1437005"/>
            <a:ext cx="8138795" cy="4412615"/>
          </a:xfrm>
        </p:spPr>
        <p:txBody>
          <a:bodyPr/>
          <a:lstStyle/>
          <a:p>
            <a:pPr>
              <a:lnSpc>
                <a:spcPct val="150000"/>
              </a:lnSpc>
            </a:pPr>
            <a:r>
              <a:rPr lang="zh-CN" altLang="en-US" sz="2400" dirty="0">
                <a:latin typeface="楷体" panose="02010609060101010101" charset="-122"/>
                <a:ea typeface="楷体" panose="02010609060101010101" charset="-122"/>
              </a:rPr>
              <a:t>第一轮用户调查</a:t>
            </a:r>
            <a:endParaRPr lang="zh-CN" altLang="en-US" sz="2400" dirty="0">
              <a:latin typeface="楷体" panose="02010609060101010101" charset="-122"/>
              <a:ea typeface="楷体" panose="02010609060101010101" charset="-122"/>
            </a:endParaRPr>
          </a:p>
          <a:p>
            <a:pPr marL="0" indent="0">
              <a:lnSpc>
                <a:spcPct val="150000"/>
              </a:lnSpc>
              <a:buNone/>
            </a:pPr>
            <a:r>
              <a:rPr lang="zh-CN" altLang="en-US" sz="2400" dirty="0">
                <a:latin typeface="楷体" panose="02010609060101010101" charset="-122"/>
                <a:ea typeface="楷体" panose="02010609060101010101" charset="-122"/>
              </a:rPr>
              <a:t>  问卷平台：麦客</a:t>
            </a:r>
            <a:r>
              <a:rPr lang="en-US" altLang="zh-CN" sz="2400" dirty="0">
                <a:latin typeface="楷体" panose="02010609060101010101" charset="-122"/>
                <a:ea typeface="楷体" panose="02010609060101010101" charset="-122"/>
              </a:rPr>
              <a:t>CRM</a:t>
            </a:r>
            <a:endParaRPr lang="en-US" altLang="zh-CN" sz="2400" dirty="0">
              <a:latin typeface="楷体" panose="02010609060101010101" charset="-122"/>
              <a:ea typeface="楷体" panose="02010609060101010101" charset="-122"/>
            </a:endParaRPr>
          </a:p>
          <a:p>
            <a:pPr marL="0" indent="0">
              <a:lnSpc>
                <a:spcPct val="150000"/>
              </a:lnSpc>
              <a:buNone/>
            </a:pPr>
            <a:r>
              <a:rPr lang="en-US" altLang="zh-CN" sz="2400" dirty="0">
                <a:solidFill>
                  <a:schemeClr val="tx1"/>
                </a:solidFill>
                <a:latin typeface="楷体" panose="02010609060101010101" charset="-122"/>
                <a:ea typeface="楷体" panose="02010609060101010101" charset="-122"/>
              </a:rPr>
              <a:t>  </a:t>
            </a:r>
            <a:r>
              <a:rPr lang="zh-CN" altLang="en-US" sz="2400" dirty="0">
                <a:solidFill>
                  <a:schemeClr val="tx1"/>
                </a:solidFill>
                <a:latin typeface="楷体" panose="02010609060101010101" charset="-122"/>
                <a:ea typeface="楷体" panose="02010609060101010101" charset="-122"/>
              </a:rPr>
              <a:t>问卷概览</a:t>
            </a:r>
            <a:r>
              <a:rPr lang="en-US" altLang="zh-CN" sz="2400" dirty="0">
                <a:solidFill>
                  <a:schemeClr val="tx1"/>
                </a:solidFill>
                <a:latin typeface="楷体" panose="02010609060101010101" charset="-122"/>
                <a:ea typeface="楷体" panose="02010609060101010101" charset="-122"/>
              </a:rPr>
              <a:t>1</a:t>
            </a:r>
            <a:r>
              <a:rPr lang="zh-CN" altLang="en-US" sz="2400" dirty="0">
                <a:solidFill>
                  <a:schemeClr val="tx1"/>
                </a:solidFill>
                <a:latin typeface="楷体" panose="02010609060101010101" charset="-122"/>
                <a:ea typeface="楷体" panose="02010609060101010101" charset="-122"/>
              </a:rPr>
              <a:t>：</a:t>
            </a:r>
            <a:endParaRPr lang="en-US" altLang="zh-CN" sz="2400" dirty="0">
              <a:solidFill>
                <a:schemeClr val="tx1"/>
              </a:solidFill>
              <a:latin typeface="楷体" panose="02010609060101010101" charset="-122"/>
              <a:ea typeface="楷体" panose="02010609060101010101" charset="-122"/>
            </a:endParaRPr>
          </a:p>
          <a:p>
            <a:pPr marL="0" indent="0">
              <a:lnSpc>
                <a:spcPct val="150000"/>
              </a:lnSpc>
              <a:buNone/>
            </a:pPr>
            <a:endParaRPr lang="en-US" altLang="zh-CN" sz="2400" dirty="0" smtClean="0">
              <a:solidFill>
                <a:schemeClr val="tx1"/>
              </a:solidFill>
              <a:latin typeface="楷体" panose="02010609060101010101" charset="-122"/>
              <a:ea typeface="楷体" panose="02010609060101010101" charset="-122"/>
            </a:endParaRPr>
          </a:p>
        </p:txBody>
      </p:sp>
      <p:sp>
        <p:nvSpPr>
          <p:cNvPr id="3" name="标题 2"/>
          <p:cNvSpPr>
            <a:spLocks noGrp="1"/>
          </p:cNvSpPr>
          <p:nvPr>
            <p:ph type="title"/>
          </p:nvPr>
        </p:nvSpPr>
        <p:spPr/>
        <p:txBody>
          <a:bodyPr/>
          <a:lstStyle/>
          <a:p>
            <a:r>
              <a:rPr lang="zh-CN" altLang="en-US" dirty="0" smtClean="0">
                <a:latin typeface="楷体" panose="02010609060101010101" charset="-122"/>
                <a:ea typeface="楷体" panose="02010609060101010101" charset="-122"/>
              </a:rPr>
              <a:t>用户调查</a:t>
            </a:r>
            <a:endParaRPr lang="zh-CN" altLang="en-US" dirty="0">
              <a:latin typeface="楷体" panose="02010609060101010101" charset="-122"/>
              <a:ea typeface="楷体" panose="02010609060101010101" charset="-122"/>
            </a:endParaRPr>
          </a:p>
        </p:txBody>
      </p:sp>
      <p:pic>
        <p:nvPicPr>
          <p:cNvPr id="2" name="图片 1" descr="3VZAFTK8~0[SPE1Q5WQQRLO"/>
          <p:cNvPicPr>
            <a:picLocks noChangeAspect="1"/>
          </p:cNvPicPr>
          <p:nvPr/>
        </p:nvPicPr>
        <p:blipFill>
          <a:blip r:embed="rId1"/>
          <a:stretch>
            <a:fillRect/>
          </a:stretch>
        </p:blipFill>
        <p:spPr>
          <a:xfrm>
            <a:off x="1812925" y="3519170"/>
            <a:ext cx="6664325" cy="3140710"/>
          </a:xfrm>
          <a:prstGeom prst="rect">
            <a:avLst/>
          </a:prstGeom>
        </p:spPr>
      </p:pic>
      <p:sp>
        <p:nvSpPr>
          <p:cNvPr id="5" name="文本框 4"/>
          <p:cNvSpPr txBox="1"/>
          <p:nvPr/>
        </p:nvSpPr>
        <p:spPr>
          <a:xfrm>
            <a:off x="8636635" y="6426835"/>
            <a:ext cx="391160" cy="368300"/>
          </a:xfrm>
          <a:prstGeom prst="rect">
            <a:avLst/>
          </a:prstGeom>
          <a:noFill/>
        </p:spPr>
        <p:txBody>
          <a:bodyPr wrap="square" rtlCol="0">
            <a:spAutoFit/>
          </a:bodyPr>
          <a:p>
            <a:fld id="{9A0DB2DC-4C9A-4742-B13C-FB6460FD3503}" type="slidenum">
              <a:rPr lang="zh-CN" altLang="en-US" b="1">
                <a:solidFill>
                  <a:schemeClr val="tx1"/>
                </a:solidFill>
              </a:rPr>
            </a:fld>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1710</Words>
  <Application>WPS 演示</Application>
  <PresentationFormat>全屏显示(4:3)</PresentationFormat>
  <Paragraphs>371</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Arial</vt:lpstr>
      <vt:lpstr>宋体</vt:lpstr>
      <vt:lpstr>Wingdings</vt:lpstr>
      <vt:lpstr>Calibri</vt:lpstr>
      <vt:lpstr>微软雅黑</vt:lpstr>
      <vt:lpstr>楷体</vt:lpstr>
      <vt:lpstr>等线 Light</vt:lpstr>
      <vt:lpstr>Arial Unicode MS</vt:lpstr>
      <vt:lpstr>等线</vt:lpstr>
      <vt:lpstr>2016-VI主题-蓝</vt:lpstr>
      <vt:lpstr>学习资源分享网页应用</vt:lpstr>
      <vt:lpstr>目录 Contents</vt:lpstr>
      <vt:lpstr>目录 Contents</vt:lpstr>
      <vt:lpstr>项目构思</vt:lpstr>
      <vt:lpstr>项目构思</vt:lpstr>
      <vt:lpstr>项目构思</vt:lpstr>
      <vt:lpstr>目录 Contents</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用户调查</vt:lpstr>
      <vt:lpstr>目录 Contents</vt:lpstr>
      <vt:lpstr>项目具体实现</vt:lpstr>
      <vt:lpstr>目录 Contents</vt:lpstr>
      <vt:lpstr>目录 Contents</vt:lpstr>
      <vt:lpstr>待改进</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燃燃</cp:lastModifiedBy>
  <cp:revision>51</cp:revision>
  <dcterms:created xsi:type="dcterms:W3CDTF">2016-04-20T02:59:00Z</dcterms:created>
  <dcterms:modified xsi:type="dcterms:W3CDTF">2018-12-24T16:33:55Z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2052-11.1.0.8214</vt:lpwstr>
  </property>
</Properties>
</file>